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87" r:id="rId5"/>
    <p:sldId id="288" r:id="rId6"/>
    <p:sldId id="290" r:id="rId7"/>
    <p:sldId id="293" r:id="rId8"/>
    <p:sldId id="289" r:id="rId9"/>
    <p:sldId id="291" r:id="rId10"/>
    <p:sldId id="295" r:id="rId11"/>
    <p:sldId id="292" r:id="rId12"/>
  </p:sldIdLst>
  <p:sldSz cx="13004800" cy="9753600"/>
  <p:notesSz cx="9144000" cy="6858000"/>
  <p:defaultTextStyle>
    <a:defPPr>
      <a:defRPr lang="ru-RU"/>
    </a:defPPr>
    <a:lvl1pPr algn="l" defTabSz="584200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Helvetica Neue"/>
        <a:ea typeface="Helvetica Neue"/>
        <a:cs typeface="Helvetica Neue"/>
        <a:sym typeface="Helvetica Neue"/>
      </a:defRPr>
    </a:lvl1pPr>
    <a:lvl2pPr marL="457200" indent="-228600" algn="l" defTabSz="584200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Helvetica Neue"/>
        <a:ea typeface="Helvetica Neue"/>
        <a:cs typeface="Helvetica Neue"/>
        <a:sym typeface="Helvetica Neue"/>
      </a:defRPr>
    </a:lvl2pPr>
    <a:lvl3pPr marL="914400" indent="-457200" algn="l" defTabSz="584200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Helvetica Neue"/>
        <a:ea typeface="Helvetica Neue"/>
        <a:cs typeface="Helvetica Neue"/>
        <a:sym typeface="Helvetica Neue"/>
      </a:defRPr>
    </a:lvl3pPr>
    <a:lvl4pPr marL="1371600" indent="-685800" algn="l" defTabSz="584200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Helvetica Neue"/>
        <a:ea typeface="Helvetica Neue"/>
        <a:cs typeface="Helvetica Neue"/>
        <a:sym typeface="Helvetica Neue"/>
      </a:defRPr>
    </a:lvl4pPr>
    <a:lvl5pPr marL="1828800" indent="-914400" algn="l" defTabSz="584200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Helvetica Neue"/>
        <a:ea typeface="Helvetica Neue"/>
        <a:cs typeface="Helvetica Neue"/>
        <a:sym typeface="Helvetica Neue"/>
      </a:defRPr>
    </a:lvl5pPr>
    <a:lvl6pPr marL="2286000" algn="l" defTabSz="914400" rtl="0" eaLnBrk="1" latinLnBrk="0" hangingPunct="1">
      <a:defRPr sz="2400" b="1" kern="1200">
        <a:solidFill>
          <a:srgbClr val="000000"/>
        </a:solidFill>
        <a:latin typeface="Helvetica Neue"/>
        <a:ea typeface="Helvetica Neue"/>
        <a:cs typeface="Helvetica Neue"/>
        <a:sym typeface="Helvetica Neue"/>
      </a:defRPr>
    </a:lvl6pPr>
    <a:lvl7pPr marL="2743200" algn="l" defTabSz="914400" rtl="0" eaLnBrk="1" latinLnBrk="0" hangingPunct="1">
      <a:defRPr sz="2400" b="1" kern="1200">
        <a:solidFill>
          <a:srgbClr val="000000"/>
        </a:solidFill>
        <a:latin typeface="Helvetica Neue"/>
        <a:ea typeface="Helvetica Neue"/>
        <a:cs typeface="Helvetica Neue"/>
        <a:sym typeface="Helvetica Neue"/>
      </a:defRPr>
    </a:lvl7pPr>
    <a:lvl8pPr marL="3200400" algn="l" defTabSz="914400" rtl="0" eaLnBrk="1" latinLnBrk="0" hangingPunct="1">
      <a:defRPr sz="2400" b="1" kern="1200">
        <a:solidFill>
          <a:srgbClr val="000000"/>
        </a:solidFill>
        <a:latin typeface="Helvetica Neue"/>
        <a:ea typeface="Helvetica Neue"/>
        <a:cs typeface="Helvetica Neue"/>
        <a:sym typeface="Helvetica Neue"/>
      </a:defRPr>
    </a:lvl8pPr>
    <a:lvl9pPr marL="3657600" algn="l" defTabSz="914400" rtl="0" eaLnBrk="1" latinLnBrk="0" hangingPunct="1">
      <a:defRPr sz="2400" b="1" kern="1200">
        <a:solidFill>
          <a:srgbClr val="000000"/>
        </a:solidFill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009900"/>
  </p:clrMru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7" autoAdjust="0"/>
    <p:restoredTop sz="94662" autoAdjust="0"/>
  </p:normalViewPr>
  <p:slideViewPr>
    <p:cSldViewPr>
      <p:cViewPr varScale="1">
        <p:scale>
          <a:sx n="52" d="100"/>
          <a:sy n="52" d="100"/>
        </p:scale>
        <p:origin x="-1158" y="-10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hangingPunct="0">
              <a:defRPr sz="1200"/>
            </a:lvl1pPr>
          </a:lstStyle>
          <a:p>
            <a:pPr>
              <a:defRPr/>
            </a:pPr>
            <a:fld id="{F0006E18-99CD-4240-985B-50C160C6E1FA}" type="datetimeFigureOut">
              <a:rPr lang="ru-RU"/>
              <a:pPr>
                <a:defRPr/>
              </a:pPr>
              <a:t>01.08.2018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hangingPunct="0">
              <a:defRPr sz="1200"/>
            </a:lvl1pPr>
          </a:lstStyle>
          <a:p>
            <a:pPr>
              <a:defRPr/>
            </a:pPr>
            <a:fld id="{9CEC97E1-B82D-47A2-A2C7-5932131EC4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116"/>
          <p:cNvSpPr>
            <a:spLocks noGrp="1" noRo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5363" name="Shape 117"/>
          <p:cNvSpPr>
            <a:spLocks noGrp="1"/>
          </p:cNvSpPr>
          <p:nvPr>
            <p:ph type="body" sz="quarter" idx="1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Helvetica Neue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1pPr>
    <a:lvl2pPr marL="742950" indent="-28575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2pPr>
    <a:lvl3pPr marL="11430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3pPr>
    <a:lvl4pPr marL="16002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4pPr>
    <a:lvl5pPr marL="20574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>
              <a:defRPr/>
            </a:pPr>
            <a:fld id="{630BA9B1-AAB7-4E3B-8BD3-E7620A6E6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76F31-0D09-4F54-BB7B-9F762A41A0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" name="Номер слайда"/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03EE8-C017-4C21-9D6E-0648106A5E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92004-ED17-4335-9D9F-C5EC4138B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" name="Номер слайда"/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DC609-15CF-4308-B3A4-874B48C81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E3A9D-BBEA-45DF-A026-D428B8F511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>
              <a:defRPr/>
            </a:pPr>
            <a:fld id="{3774DF6D-AF0B-44DA-A22E-EECE60DFD2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" name="Номер слайда"/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326AD-688C-4C7D-A056-2E1C2CD579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5" name="Изображение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5" name="Номер слайда"/>
          <p:cNvSpPr txBox="1"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5AD69-DFB2-4CD4-A449-967928084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31FE2-730D-4432-A02E-A653F700F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" name="Номер слайда"/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A9BB3-479F-4786-B800-E7CC32560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"/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88924-1EC1-4FCA-AC7D-09FD3F7C19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"/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BEA74-7E77-4299-A19F-9ACC6FD87B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952500" y="254000"/>
            <a:ext cx="11099800" cy="215900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>
                <a:sym typeface="Helvetica Neue Medium"/>
              </a:rPr>
              <a:t>Текст заголовка</a:t>
            </a:r>
          </a:p>
        </p:txBody>
      </p:sp>
      <p:sp>
        <p:nvSpPr>
          <p:cNvPr id="102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6324600" y="9296400"/>
            <a:ext cx="350838" cy="3460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  <a:spAutoFit/>
          </a:bodyPr>
          <a:lstStyle>
            <a:lvl1pPr algn="ctr" hangingPunct="0"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defRPr/>
            </a:pPr>
            <a:fld id="{48EA2B48-3D28-4F95-BE93-010E02E4B5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28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952500" y="2590800"/>
            <a:ext cx="11099800" cy="628650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>
                <a:sym typeface="Helvetica Neue"/>
              </a:rPr>
              <a:t>Уровень текста 1</a:t>
            </a:r>
          </a:p>
          <a:p>
            <a:pPr lvl="1"/>
            <a:r>
              <a:rPr lang="ru-RU" smtClean="0">
                <a:sym typeface="Helvetica Neue"/>
              </a:rPr>
              <a:t>Уровень текста 2</a:t>
            </a:r>
          </a:p>
          <a:p>
            <a:pPr lvl="2"/>
            <a:r>
              <a:rPr lang="ru-RU" smtClean="0">
                <a:sym typeface="Helvetica Neue"/>
              </a:rPr>
              <a:t>Уровень текста 3</a:t>
            </a:r>
          </a:p>
          <a:p>
            <a:pPr lvl="3"/>
            <a:r>
              <a:rPr lang="ru-RU" smtClean="0">
                <a:sym typeface="Helvetica Neue"/>
              </a:rPr>
              <a:t>Уровень текста 4</a:t>
            </a:r>
          </a:p>
          <a:p>
            <a:pPr lvl="4"/>
            <a:r>
              <a:rPr lang="ru-RU" smtClean="0">
                <a:sym typeface="Helvetica Neue"/>
              </a:rPr>
              <a:t>Уровень текста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63" r:id="rId7"/>
    <p:sldLayoutId id="2147483656" r:id="rId8"/>
    <p:sldLayoutId id="2147483655" r:id="rId9"/>
    <p:sldLayoutId id="2147483654" r:id="rId10"/>
    <p:sldLayoutId id="2147483653" r:id="rId11"/>
    <p:sldLayoutId id="2147483652" r:id="rId12"/>
    <p:sldLayoutId id="2147483651" r:id="rId13"/>
  </p:sldLayoutIdLst>
  <p:transition spd="med"/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indent="-444500" algn="l" defTabSz="584200" rtl="0" eaLnBrk="0" fontAlgn="base" hangingPunct="0">
        <a:spcBef>
          <a:spcPts val="4200"/>
        </a:spcBef>
        <a:spcAft>
          <a:spcPct val="0"/>
        </a:spcAft>
        <a:buSzPct val="145000"/>
        <a:buChar char="•"/>
        <a:defRPr sz="3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1pPr>
      <a:lvl2pPr marL="889000" indent="-444500" algn="l" defTabSz="584200" rtl="0" eaLnBrk="0" fontAlgn="base" hangingPunct="0">
        <a:spcBef>
          <a:spcPts val="4200"/>
        </a:spcBef>
        <a:spcAft>
          <a:spcPct val="0"/>
        </a:spcAft>
        <a:buSzPct val="145000"/>
        <a:buChar char="•"/>
        <a:defRPr sz="3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2pPr>
      <a:lvl3pPr marL="1333500" indent="-444500" algn="l" defTabSz="584200" rtl="0" eaLnBrk="0" fontAlgn="base" hangingPunct="0">
        <a:spcBef>
          <a:spcPts val="4200"/>
        </a:spcBef>
        <a:spcAft>
          <a:spcPct val="0"/>
        </a:spcAft>
        <a:buSzPct val="145000"/>
        <a:buChar char="•"/>
        <a:defRPr sz="3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3pPr>
      <a:lvl4pPr marL="1778000" indent="-444500" algn="l" defTabSz="584200" rtl="0" eaLnBrk="0" fontAlgn="base" hangingPunct="0">
        <a:spcBef>
          <a:spcPts val="4200"/>
        </a:spcBef>
        <a:spcAft>
          <a:spcPct val="0"/>
        </a:spcAft>
        <a:buSzPct val="145000"/>
        <a:buChar char="•"/>
        <a:defRPr sz="3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4pPr>
      <a:lvl5pPr marL="2222500" indent="-444500" algn="l" defTabSz="584200" rtl="0" eaLnBrk="0" fontAlgn="base" hangingPunct="0">
        <a:spcBef>
          <a:spcPts val="4200"/>
        </a:spcBef>
        <a:spcAft>
          <a:spcPct val="0"/>
        </a:spcAft>
        <a:buSzPct val="145000"/>
        <a:buChar char="•"/>
        <a:defRPr sz="3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slurm.io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://slurm.io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hyperlink" Target="http://slurm.i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hyperlink" Target="http://slurm.i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hyperlink" Target="http://slurm.io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hyperlink" Target="http://slurm.io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gitlab.slurm.io/slurm.io/example/settings/repository" TargetMode="External"/><Relationship Id="rId5" Type="http://schemas.openxmlformats.org/officeDocument/2006/relationships/hyperlink" Target="https://github.com/centosadmin/slurm/blob/master/practice/ci-cd/setup.sh" TargetMode="External"/><Relationship Id="rId4" Type="http://schemas.openxmlformats.org/officeDocument/2006/relationships/hyperlink" Target="http://slurm.io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hyperlink" Target="http://slurm.i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hyperlink" Target="http://slurm.io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hyperlink" Target="http://slurm.io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hyperlink" Target="http://slurm.i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ямоугольник"/>
          <p:cNvSpPr/>
          <p:nvPr/>
        </p:nvSpPr>
        <p:spPr>
          <a:xfrm>
            <a:off x="-1447800" y="-469900"/>
            <a:ext cx="14452600" cy="10223500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7410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1300" y="-4340225"/>
            <a:ext cx="10223500" cy="10225088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pic>
        <p:nvPicPr>
          <p:cNvPr id="17411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988" y="249238"/>
            <a:ext cx="1325562" cy="5683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pic>
        <p:nvPicPr>
          <p:cNvPr id="17412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35838" y="6865938"/>
            <a:ext cx="4243387" cy="42449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pic>
        <p:nvPicPr>
          <p:cNvPr id="17413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71838" y="2941638"/>
            <a:ext cx="5316538" cy="53181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pic>
        <p:nvPicPr>
          <p:cNvPr id="17414" name="southbridge_white.png" descr="southbridge_white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838" y="1352550"/>
            <a:ext cx="1439862" cy="922338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7415" name="Знакомство с Kubernetes, основные компоненты"/>
          <p:cNvSpPr txBox="1">
            <a:spLocks noGrp="1"/>
          </p:cNvSpPr>
          <p:nvPr>
            <p:ph type="ctrTitle"/>
          </p:nvPr>
        </p:nvSpPr>
        <p:spPr>
          <a:xfrm>
            <a:off x="292100" y="5191125"/>
            <a:ext cx="11577638" cy="3389313"/>
          </a:xfrm>
        </p:spPr>
        <p:txBody>
          <a:bodyPr anchor="t"/>
          <a:lstStyle/>
          <a:p>
            <a:pPr algn="l" defTabSz="477838" eaLnBrk="1" hangingPunct="1">
              <a:lnSpc>
                <a:spcPct val="80000"/>
              </a:lnSpc>
            </a:pPr>
            <a:r>
              <a:rPr lang="en-US" sz="8200" b="1" smtClean="0">
                <a:solidFill>
                  <a:srgbClr val="FFFFFF"/>
                </a:solidFill>
                <a:latin typeface="Helvetica Neue"/>
                <a:sym typeface="Helvetica Neue"/>
              </a:rPr>
              <a:t>Gitlab</a:t>
            </a:r>
            <a:br>
              <a:rPr lang="en-US" sz="8200" b="1" smtClean="0">
                <a:solidFill>
                  <a:srgbClr val="FFFFFF"/>
                </a:solidFill>
                <a:latin typeface="Helvetica Neue"/>
                <a:sym typeface="Helvetica Neue"/>
              </a:rPr>
            </a:br>
            <a:r>
              <a:rPr lang="en-US" sz="8200" b="1" smtClean="0">
                <a:solidFill>
                  <a:srgbClr val="FFFFFF"/>
                </a:solidFill>
                <a:latin typeface="Helvetica Neue"/>
                <a:sym typeface="Helvetica Neue"/>
              </a:rPr>
              <a:t>CI/CD</a:t>
            </a:r>
            <a:endParaRPr lang="ru-RU" sz="8200" b="1" smtClea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16" name="+"/>
          <p:cNvSpPr txBox="1">
            <a:spLocks noChangeArrowheads="1"/>
          </p:cNvSpPr>
          <p:nvPr/>
        </p:nvSpPr>
        <p:spPr bwMode="auto">
          <a:xfrm>
            <a:off x="906463" y="760413"/>
            <a:ext cx="328612" cy="5238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800" b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7417" name="Номер слайда"/>
          <p:cNvSpPr>
            <a:spLocks noGrp="1"/>
          </p:cNvSpPr>
          <p:nvPr>
            <p:ph type="sldNum" sz="quarter" idx="10"/>
          </p:nvPr>
        </p:nvSpPr>
        <p:spPr>
          <a:xfrm>
            <a:off x="6384925" y="9296400"/>
            <a:ext cx="227013" cy="323850"/>
          </a:xfrm>
          <a:noFill/>
        </p:spPr>
        <p:txBody>
          <a:bodyPr/>
          <a:lstStyle/>
          <a:p>
            <a:fld id="{5B0E8D6B-9A29-45FC-ADDA-24C001C9B6A4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17418" name="slurm.io"/>
          <p:cNvSpPr txBox="1">
            <a:spLocks noChangeArrowheads="1"/>
          </p:cNvSpPr>
          <p:nvPr/>
        </p:nvSpPr>
        <p:spPr bwMode="auto">
          <a:xfrm>
            <a:off x="1151255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slurm.io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8434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32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8436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8437" name="План"/>
          <p:cNvSpPr txBox="1">
            <a:spLocks noGrp="1"/>
          </p:cNvSpPr>
          <p:nvPr>
            <p:ph type="title"/>
          </p:nvPr>
        </p:nvSpPr>
        <p:spPr>
          <a:xfrm>
            <a:off x="381000" y="1003300"/>
            <a:ext cx="9361488" cy="1058863"/>
          </a:xfrm>
        </p:spPr>
        <p:txBody>
          <a:bodyPr anchor="t"/>
          <a:lstStyle/>
          <a:p>
            <a:pPr algn="l" eaLnBrk="1" hangingPunct="1"/>
            <a:r>
              <a:rPr lang="ru-RU" sz="5600" smtClean="0"/>
              <a:t>Установка гитлаба</a:t>
            </a:r>
          </a:p>
        </p:txBody>
      </p:sp>
      <p:sp>
        <p:nvSpPr>
          <p:cNvPr id="136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439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18440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8441" name="Номер слайда"/>
          <p:cNvSpPr>
            <a:spLocks noGrp="1"/>
          </p:cNvSpPr>
          <p:nvPr>
            <p:ph type="sldNum" sz="quarter" idx="10"/>
          </p:nvPr>
        </p:nvSpPr>
        <p:spPr>
          <a:xfrm>
            <a:off x="12319000" y="9296400"/>
            <a:ext cx="227013" cy="323850"/>
          </a:xfrm>
          <a:noFill/>
        </p:spPr>
        <p:txBody>
          <a:bodyPr/>
          <a:lstStyle/>
          <a:p>
            <a:fld id="{E26C7DA1-58F9-4891-830A-322FDCA4C52D}" type="slidenum">
              <a:rPr lang="ru-RU" smtClean="0">
                <a:solidFill>
                  <a:srgbClr val="FFFFFF"/>
                </a:solidFill>
              </a:rPr>
              <a:pPr/>
              <a:t>2</a:t>
            </a:fld>
            <a:endParaRPr lang="ru-RU" smtClean="0">
              <a:solidFill>
                <a:srgbClr val="FFFFFF"/>
              </a:solidFill>
            </a:endParaRPr>
          </a:p>
        </p:txBody>
      </p:sp>
      <p:pic>
        <p:nvPicPr>
          <p:cNvPr id="18442" name="Picture 12" descr="Image result for gitlab"/>
          <p:cNvPicPr>
            <a:picLocks noChangeAspect="1" noChangeArrowheads="1"/>
          </p:cNvPicPr>
          <p:nvPr/>
        </p:nvPicPr>
        <p:blipFill>
          <a:blip r:embed="rId5"/>
          <a:srcRect r="60397"/>
          <a:stretch>
            <a:fillRect/>
          </a:stretch>
        </p:blipFill>
        <p:spPr bwMode="auto">
          <a:xfrm>
            <a:off x="10318750" y="915988"/>
            <a:ext cx="216058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3" name="Rectangle 14"/>
          <p:cNvSpPr>
            <a:spLocks noChangeArrowheads="1"/>
          </p:cNvSpPr>
          <p:nvPr/>
        </p:nvSpPr>
        <p:spPr bwMode="auto">
          <a:xfrm>
            <a:off x="669925" y="3797300"/>
            <a:ext cx="1166495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3200" b="0"/>
              <a:t>curl </a:t>
            </a:r>
            <a:r>
              <a:rPr lang="ru-RU" sz="3200" b="0">
                <a:solidFill>
                  <a:schemeClr val="accent2"/>
                </a:solidFill>
              </a:rPr>
              <a:t>https://packages.gitlab.com/install/repositories/gitlab/gitlab-ce/script.rpm.sh</a:t>
            </a:r>
            <a:r>
              <a:rPr lang="ru-RU" sz="3200" b="0"/>
              <a:t> | sudo bash</a:t>
            </a:r>
            <a:endParaRPr lang="en-US" sz="3200" b="0"/>
          </a:p>
          <a:p>
            <a:pPr defTabSz="914400"/>
            <a:endParaRPr lang="ru-RU" sz="3200" b="0"/>
          </a:p>
          <a:p>
            <a:pPr defTabSz="914400"/>
            <a:r>
              <a:rPr lang="es-ES" sz="3200" b="0"/>
              <a:t>sudo EXTERNAL_URL="</a:t>
            </a:r>
            <a:r>
              <a:rPr lang="es-ES" sz="3200" b="0">
                <a:solidFill>
                  <a:schemeClr val="accent2"/>
                </a:solidFill>
              </a:rPr>
              <a:t>https://gitlab.slurm.io</a:t>
            </a:r>
            <a:r>
              <a:rPr lang="es-ES" sz="3200" b="0"/>
              <a:t>" yum install -y gitlab-сe</a:t>
            </a:r>
            <a:endParaRPr lang="ru-RU" sz="3200" b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9458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55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9460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9461" name="Kubernetes"/>
          <p:cNvSpPr txBox="1">
            <a:spLocks noGrp="1"/>
          </p:cNvSpPr>
          <p:nvPr>
            <p:ph type="title"/>
          </p:nvPr>
        </p:nvSpPr>
        <p:spPr>
          <a:xfrm>
            <a:off x="381000" y="1003300"/>
            <a:ext cx="5888038" cy="1058863"/>
          </a:xfrm>
        </p:spPr>
        <p:txBody>
          <a:bodyPr anchor="t"/>
          <a:lstStyle/>
          <a:p>
            <a:pPr algn="l" eaLnBrk="1" hangingPunct="1"/>
            <a:r>
              <a:rPr lang="ru-RU" sz="5600" smtClean="0"/>
              <a:t>Обслуживание</a:t>
            </a:r>
          </a:p>
        </p:txBody>
      </p:sp>
      <p:sp>
        <p:nvSpPr>
          <p:cNvPr id="19462" name="Immutable…"/>
          <p:cNvSpPr txBox="1">
            <a:spLocks noGrp="1"/>
          </p:cNvSpPr>
          <p:nvPr>
            <p:ph type="body" sz="half" idx="1"/>
          </p:nvPr>
        </p:nvSpPr>
        <p:spPr>
          <a:xfrm>
            <a:off x="536575" y="2179638"/>
            <a:ext cx="11798300" cy="6305550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smtClean="0"/>
              <a:t>0 1 * * * root /usr/bin/gitlab-rake gitlab:backup:create SKIP=registry,builds,artifacts &gt;/dev/null 2&gt;&amp;1</a:t>
            </a:r>
          </a:p>
          <a:p>
            <a:pPr>
              <a:buFontTx/>
              <a:buNone/>
            </a:pPr>
            <a:r>
              <a:rPr lang="ru-RU" sz="2800" smtClean="0"/>
              <a:t>0 1 * * * root sh -c '(umask 0077; tar -czf /var/opt/gitlab/backups/$(date "+etc-gitlab-\%s_\%Y_\%m_\%d.tgz") -C / etc/gitlab) &gt;/dev/null 2&gt;&amp;1'</a:t>
            </a:r>
          </a:p>
          <a:p>
            <a:pPr>
              <a:buFontTx/>
              <a:buNone/>
            </a:pPr>
            <a:r>
              <a:rPr lang="ru-RU" sz="2800" smtClean="0"/>
              <a:t>0 0 * * * root find /var/opt/gitlab/backups/ -type f -mmin +4320 -delete</a:t>
            </a:r>
          </a:p>
          <a:p>
            <a:pPr>
              <a:buFontTx/>
              <a:buNone/>
            </a:pPr>
            <a:r>
              <a:rPr lang="ru-RU" sz="2800" smtClean="0"/>
              <a:t>0 4 * * * root /usr/bin/gitlab_registry_prune -c 5 -r &gt;/var/log/gitlab/registry_gc.log 2&gt;&amp;1</a:t>
            </a:r>
          </a:p>
          <a:p>
            <a:pPr>
              <a:buFontTx/>
              <a:buNone/>
            </a:pPr>
            <a:r>
              <a:rPr lang="ru-RU" sz="2800" smtClean="0"/>
              <a:t>10 4 * * * root /usr/bin/gitlab-ctl registry-garbage-collect &gt;/dev/null 2&gt;&amp;1</a:t>
            </a:r>
          </a:p>
          <a:p>
            <a:pPr eaLnBrk="1" hangingPunct="1">
              <a:buFontTx/>
              <a:buNone/>
            </a:pPr>
            <a:endParaRPr lang="ru-RU" smtClean="0"/>
          </a:p>
        </p:txBody>
      </p:sp>
      <p:sp>
        <p:nvSpPr>
          <p:cNvPr id="159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9464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19465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9466" name="Номер слайда"/>
          <p:cNvSpPr>
            <a:spLocks noGrp="1"/>
          </p:cNvSpPr>
          <p:nvPr>
            <p:ph type="sldNum" sz="quarter" idx="10"/>
          </p:nvPr>
        </p:nvSpPr>
        <p:spPr>
          <a:xfrm>
            <a:off x="12325350" y="9296400"/>
            <a:ext cx="214313" cy="346075"/>
          </a:xfrm>
          <a:noFill/>
        </p:spPr>
        <p:txBody>
          <a:bodyPr/>
          <a:lstStyle/>
          <a:p>
            <a:fld id="{0A508E50-BDFA-4F29-8E8B-7ACE22A6BE7C}" type="slidenum">
              <a:rPr lang="ru-RU" smtClean="0">
                <a:solidFill>
                  <a:srgbClr val="FFFFFF"/>
                </a:solidFill>
              </a:rPr>
              <a:pPr/>
              <a:t>3</a:t>
            </a:fld>
            <a:endParaRPr lang="ru-RU" smtClean="0">
              <a:solidFill>
                <a:srgbClr val="FFFFFF"/>
              </a:solidFill>
            </a:endParaRPr>
          </a:p>
        </p:txBody>
      </p:sp>
      <p:pic>
        <p:nvPicPr>
          <p:cNvPr id="19467" name="Picture 12" descr="Image result for обслуживание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78888" y="915988"/>
            <a:ext cx="38100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0482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55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0484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0485" name="Kubernetes"/>
          <p:cNvSpPr txBox="1">
            <a:spLocks noGrp="1"/>
          </p:cNvSpPr>
          <p:nvPr>
            <p:ph type="title" idx="4294967295"/>
          </p:nvPr>
        </p:nvSpPr>
        <p:spPr>
          <a:xfrm>
            <a:off x="381000" y="1003300"/>
            <a:ext cx="11737975" cy="1058863"/>
          </a:xfrm>
        </p:spPr>
        <p:txBody>
          <a:bodyPr anchor="t"/>
          <a:lstStyle/>
          <a:p>
            <a:pPr algn="l" eaLnBrk="1" hangingPunct="1"/>
            <a:r>
              <a:rPr lang="ru-RU" sz="5600" smtClean="0"/>
              <a:t>Установка </a:t>
            </a:r>
            <a:r>
              <a:rPr lang="en-US" sz="5600" smtClean="0"/>
              <a:t>gitlab-runner</a:t>
            </a:r>
            <a:endParaRPr lang="ru-RU" sz="5600" smtClean="0"/>
          </a:p>
        </p:txBody>
      </p:sp>
      <p:sp>
        <p:nvSpPr>
          <p:cNvPr id="20486" name="Immutable…"/>
          <p:cNvSpPr txBox="1">
            <a:spLocks noGrp="1"/>
          </p:cNvSpPr>
          <p:nvPr>
            <p:ph type="body" sz="half" idx="4294967295"/>
          </p:nvPr>
        </p:nvSpPr>
        <p:spPr>
          <a:xfrm>
            <a:off x="525463" y="2573338"/>
            <a:ext cx="11880850" cy="4289425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curl -L </a:t>
            </a:r>
            <a:r>
              <a:rPr lang="ru-RU" smtClean="0">
                <a:solidFill>
                  <a:schemeClr val="accent2"/>
                </a:solidFill>
              </a:rPr>
              <a:t>https://packages.gitlab.com/install/repositories/runner/gitlab-runner/script.rpm.sh</a:t>
            </a:r>
            <a:r>
              <a:rPr lang="ru-RU" smtClean="0"/>
              <a:t> | sudo bash</a:t>
            </a:r>
            <a:endParaRPr lang="en-US" smtClean="0"/>
          </a:p>
          <a:p>
            <a:pPr>
              <a:buFontTx/>
              <a:buNone/>
            </a:pPr>
            <a:r>
              <a:rPr lang="ru-RU" smtClean="0"/>
              <a:t>yum install gitlab-runner –y</a:t>
            </a:r>
            <a:endParaRPr lang="en-US" smtClean="0"/>
          </a:p>
          <a:p>
            <a:pPr>
              <a:buFontTx/>
              <a:buNone/>
            </a:pPr>
            <a:r>
              <a:rPr lang="ru-RU" smtClean="0"/>
              <a:t>gitlab-ci-multi-runner register</a:t>
            </a:r>
          </a:p>
        </p:txBody>
      </p:sp>
      <p:sp>
        <p:nvSpPr>
          <p:cNvPr id="159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488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20489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0490" name="Номер слайда"/>
          <p:cNvSpPr txBox="1">
            <a:spLocks noGrp="1"/>
          </p:cNvSpPr>
          <p:nvPr/>
        </p:nvSpPr>
        <p:spPr bwMode="auto">
          <a:xfrm>
            <a:off x="12325350" y="9296400"/>
            <a:ext cx="214313" cy="3460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>
            <a:spAutoFit/>
          </a:bodyPr>
          <a:lstStyle/>
          <a:p>
            <a:pPr algn="ctr" hangingPunct="0"/>
            <a:fld id="{7CE9B61F-0498-40F1-BDEB-0A131FE835B4}" type="slidenum">
              <a:rPr lang="ru-RU" sz="1600" b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algn="ctr" hangingPunct="0"/>
              <a:t>4</a:t>
            </a:fld>
            <a:endParaRPr lang="ru-RU" sz="1600" b="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491" name="AutoShape 13" descr="Image result for gitlab runner"/>
          <p:cNvSpPr>
            <a:spLocks noChangeAspect="1" noChangeArrowheads="1"/>
          </p:cNvSpPr>
          <p:nvPr/>
        </p:nvSpPr>
        <p:spPr bwMode="auto">
          <a:xfrm>
            <a:off x="4826000" y="3200400"/>
            <a:ext cx="3352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0492" name="Picture 15" descr="Image result for gitlab runn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34650" y="844550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1506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55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1508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1509" name="Kubernetes"/>
          <p:cNvSpPr txBox="1">
            <a:spLocks noGrp="1"/>
          </p:cNvSpPr>
          <p:nvPr>
            <p:ph type="title" idx="4294967295"/>
          </p:nvPr>
        </p:nvSpPr>
        <p:spPr>
          <a:xfrm>
            <a:off x="381000" y="989013"/>
            <a:ext cx="5888038" cy="1058862"/>
          </a:xfrm>
        </p:spPr>
        <p:txBody>
          <a:bodyPr anchor="t"/>
          <a:lstStyle/>
          <a:p>
            <a:pPr algn="l" eaLnBrk="1" hangingPunct="1"/>
            <a:r>
              <a:rPr lang="ru-RU" sz="5600" smtClean="0"/>
              <a:t>Этапы </a:t>
            </a:r>
            <a:r>
              <a:rPr lang="en-US" sz="5600" smtClean="0"/>
              <a:t>CI/CD</a:t>
            </a:r>
            <a:r>
              <a:rPr lang="ru-RU" sz="5600" smtClean="0"/>
              <a:t/>
            </a:r>
            <a:br>
              <a:rPr lang="ru-RU" sz="5600" smtClean="0"/>
            </a:br>
            <a:r>
              <a:rPr lang="en-US" sz="2000" smtClean="0"/>
              <a:t>pdf c </a:t>
            </a:r>
            <a:r>
              <a:rPr lang="ru-RU" sz="2000" smtClean="0"/>
              <a:t>подробностями</a:t>
            </a:r>
          </a:p>
        </p:txBody>
      </p:sp>
      <p:sp>
        <p:nvSpPr>
          <p:cNvPr id="21510" name="Immutable…"/>
          <p:cNvSpPr txBox="1">
            <a:spLocks noGrp="1"/>
          </p:cNvSpPr>
          <p:nvPr>
            <p:ph type="body" sz="half" idx="4294967295"/>
          </p:nvPr>
        </p:nvSpPr>
        <p:spPr>
          <a:xfrm>
            <a:off x="814388" y="2212975"/>
            <a:ext cx="9505950" cy="5872163"/>
          </a:xfrm>
        </p:spPr>
        <p:txBody>
          <a:bodyPr/>
          <a:lstStyle/>
          <a:p>
            <a:pPr eaLnBrk="1" hangingPunct="1"/>
            <a:r>
              <a:rPr lang="en-US" smtClean="0"/>
              <a:t>Build</a:t>
            </a:r>
            <a:endParaRPr lang="ru-RU" smtClean="0"/>
          </a:p>
          <a:p>
            <a:pPr eaLnBrk="1" hangingPunct="1"/>
            <a:r>
              <a:rPr lang="en-US" smtClean="0"/>
              <a:t>Test</a:t>
            </a:r>
            <a:endParaRPr lang="ru-RU" smtClean="0"/>
          </a:p>
          <a:p>
            <a:pPr eaLnBrk="1" hangingPunct="1"/>
            <a:r>
              <a:rPr lang="en-US" smtClean="0"/>
              <a:t>Cleanup test</a:t>
            </a:r>
            <a:endParaRPr lang="ru-RU" smtClean="0"/>
          </a:p>
          <a:p>
            <a:pPr eaLnBrk="1" hangingPunct="1"/>
            <a:r>
              <a:rPr lang="en-US" smtClean="0"/>
              <a:t>Push</a:t>
            </a:r>
            <a:endParaRPr lang="ru-RU" smtClean="0"/>
          </a:p>
          <a:p>
            <a:pPr eaLnBrk="1" hangingPunct="1"/>
            <a:r>
              <a:rPr lang="en-US" smtClean="0"/>
              <a:t>Deploy</a:t>
            </a:r>
            <a:endParaRPr lang="ru-RU" smtClean="0"/>
          </a:p>
        </p:txBody>
      </p:sp>
      <p:sp>
        <p:nvSpPr>
          <p:cNvPr id="159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512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21513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1514" name="Номер слайда"/>
          <p:cNvSpPr txBox="1">
            <a:spLocks noGrp="1"/>
          </p:cNvSpPr>
          <p:nvPr/>
        </p:nvSpPr>
        <p:spPr bwMode="auto">
          <a:xfrm>
            <a:off x="12325350" y="9296400"/>
            <a:ext cx="214313" cy="3460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>
            <a:spAutoFit/>
          </a:bodyPr>
          <a:lstStyle/>
          <a:p>
            <a:pPr algn="ctr" hangingPunct="0"/>
            <a:fld id="{5D2A46F8-20C7-4803-86FD-7898BC63F8D9}" type="slidenum">
              <a:rPr lang="ru-RU" sz="1600" b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algn="ctr" hangingPunct="0"/>
              <a:t>5</a:t>
            </a:fld>
            <a:endParaRPr lang="ru-RU" sz="1600" b="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1515" name="Picture 13" descr="Image result for ci c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6D26"/>
              </a:clrFrom>
              <a:clrTo>
                <a:srgbClr val="FC6D26">
                  <a:alpha val="0"/>
                </a:srgbClr>
              </a:clrTo>
            </a:clrChange>
          </a:blip>
          <a:srcRect r="15182"/>
          <a:stretch>
            <a:fillRect/>
          </a:stretch>
        </p:blipFill>
        <p:spPr bwMode="auto">
          <a:xfrm>
            <a:off x="5638800" y="3005138"/>
            <a:ext cx="6624638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2530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55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2532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2533" name="Kubernetes"/>
          <p:cNvSpPr txBox="1">
            <a:spLocks noGrp="1"/>
          </p:cNvSpPr>
          <p:nvPr>
            <p:ph type="title" idx="4294967295"/>
          </p:nvPr>
        </p:nvSpPr>
        <p:spPr>
          <a:xfrm>
            <a:off x="381000" y="989013"/>
            <a:ext cx="5888038" cy="1058862"/>
          </a:xfrm>
        </p:spPr>
        <p:txBody>
          <a:bodyPr anchor="t"/>
          <a:lstStyle/>
          <a:p>
            <a:pPr algn="l" eaLnBrk="1" hangingPunct="1"/>
            <a:r>
              <a:rPr lang="en-US" sz="5600" smtClean="0"/>
              <a:t>Test</a:t>
            </a:r>
            <a:r>
              <a:rPr lang="ru-RU" sz="5600" smtClean="0"/>
              <a:t/>
            </a:r>
            <a:br>
              <a:rPr lang="ru-RU" sz="5600" smtClean="0"/>
            </a:br>
            <a:endParaRPr lang="ru-RU" sz="5600" smtClean="0"/>
          </a:p>
        </p:txBody>
      </p:sp>
      <p:sp>
        <p:nvSpPr>
          <p:cNvPr id="159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535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22536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2537" name="Номер слайда"/>
          <p:cNvSpPr txBox="1">
            <a:spLocks noGrp="1"/>
          </p:cNvSpPr>
          <p:nvPr/>
        </p:nvSpPr>
        <p:spPr bwMode="auto">
          <a:xfrm>
            <a:off x="12325350" y="9296400"/>
            <a:ext cx="214313" cy="3460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>
            <a:spAutoFit/>
          </a:bodyPr>
          <a:lstStyle/>
          <a:p>
            <a:pPr algn="ctr" hangingPunct="0"/>
            <a:fld id="{492846DB-5F56-472A-A692-D97C27FA93D3}" type="slidenum">
              <a:rPr lang="ru-RU" sz="1600" b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algn="ctr" hangingPunct="0"/>
              <a:t>6</a:t>
            </a:fld>
            <a:endParaRPr lang="ru-RU" sz="1600" b="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538" name="Rectangle 12"/>
          <p:cNvSpPr>
            <a:spLocks noChangeArrowheads="1"/>
          </p:cNvSpPr>
          <p:nvPr/>
        </p:nvSpPr>
        <p:spPr bwMode="auto">
          <a:xfrm>
            <a:off x="669925" y="2500313"/>
            <a:ext cx="12025313" cy="642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3200"/>
              <a:t>Запускаем через </a:t>
            </a:r>
            <a:r>
              <a:rPr lang="en-US" sz="3200"/>
              <a:t>docker-compose</a:t>
            </a:r>
          </a:p>
          <a:p>
            <a:pPr defTabSz="914400"/>
            <a:endParaRPr lang="en-US" sz="3200"/>
          </a:p>
          <a:p>
            <a:pPr defTabSz="914400"/>
            <a:r>
              <a:rPr lang="ru-RU" sz="3200"/>
              <a:t>Добавляем зависимости, чтобы успели запустится контейнеры с базой данных</a:t>
            </a:r>
          </a:p>
          <a:p>
            <a:pPr defTabSz="914400"/>
            <a:endParaRPr lang="en-US" sz="3200"/>
          </a:p>
          <a:p>
            <a:pPr defTabSz="914400"/>
            <a:r>
              <a:rPr lang="ru-RU" sz="3200" b="0"/>
              <a:t>depends_on: </a:t>
            </a:r>
            <a:endParaRPr lang="en-US" sz="3200" b="0"/>
          </a:p>
          <a:p>
            <a:pPr defTabSz="914400"/>
            <a:r>
              <a:rPr lang="en-US" sz="3200" b="0"/>
              <a:t>  </a:t>
            </a:r>
            <a:r>
              <a:rPr lang="ru-RU" sz="3200" b="0"/>
              <a:t>db: </a:t>
            </a:r>
            <a:endParaRPr lang="en-US" sz="3200" b="0"/>
          </a:p>
          <a:p>
            <a:pPr defTabSz="914400"/>
            <a:r>
              <a:rPr lang="en-US" sz="3200" b="0"/>
              <a:t>     </a:t>
            </a:r>
            <a:r>
              <a:rPr lang="ru-RU" sz="3200" b="0"/>
              <a:t>condition: service_healthy</a:t>
            </a:r>
            <a:r>
              <a:rPr lang="ru-RU" sz="3200"/>
              <a:t> </a:t>
            </a:r>
            <a:endParaRPr lang="en-US" sz="3200"/>
          </a:p>
          <a:p>
            <a:pPr defTabSz="914400"/>
            <a:endParaRPr lang="en-US" sz="3200"/>
          </a:p>
          <a:p>
            <a:pPr defTabSz="914400"/>
            <a:r>
              <a:rPr lang="ru-RU" sz="3200"/>
              <a:t>Выключаем ненужные логи, чтобы не засоряли вывод</a:t>
            </a:r>
          </a:p>
          <a:p>
            <a:pPr defTabSz="914400"/>
            <a:endParaRPr lang="ru-RU" sz="3200"/>
          </a:p>
          <a:p>
            <a:pPr defTabSz="914400"/>
            <a:r>
              <a:rPr lang="ru-RU" sz="3200" b="0"/>
              <a:t>logging: </a:t>
            </a:r>
          </a:p>
          <a:p>
            <a:pPr defTabSz="914400"/>
            <a:r>
              <a:rPr lang="ru-RU" sz="3200" b="0"/>
              <a:t>  driver: none</a:t>
            </a:r>
            <a:r>
              <a:rPr lang="ru-RU" sz="3200"/>
              <a:t> </a:t>
            </a:r>
          </a:p>
        </p:txBody>
      </p:sp>
      <p:pic>
        <p:nvPicPr>
          <p:cNvPr id="22539" name="Picture 13" descr="Image result for test docker compos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140950" y="773113"/>
            <a:ext cx="2863850" cy="282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3554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55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3556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3557" name="Kubernetes"/>
          <p:cNvSpPr txBox="1">
            <a:spLocks noGrp="1"/>
          </p:cNvSpPr>
          <p:nvPr>
            <p:ph type="title" idx="4294967295"/>
          </p:nvPr>
        </p:nvSpPr>
        <p:spPr>
          <a:xfrm>
            <a:off x="381000" y="1003300"/>
            <a:ext cx="5888038" cy="1058863"/>
          </a:xfrm>
        </p:spPr>
        <p:txBody>
          <a:bodyPr anchor="t"/>
          <a:lstStyle/>
          <a:p>
            <a:pPr algn="l" eaLnBrk="1" hangingPunct="1"/>
            <a:r>
              <a:rPr lang="en-US" sz="5600" smtClean="0"/>
              <a:t>Deploy</a:t>
            </a:r>
            <a:r>
              <a:rPr lang="ru-RU" sz="5600" smtClean="0"/>
              <a:t/>
            </a:r>
            <a:br>
              <a:rPr lang="ru-RU" sz="5600" smtClean="0"/>
            </a:br>
            <a:endParaRPr lang="ru-RU" sz="5600" smtClean="0"/>
          </a:p>
        </p:txBody>
      </p:sp>
      <p:sp>
        <p:nvSpPr>
          <p:cNvPr id="159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3559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23560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3561" name="Номер слайда"/>
          <p:cNvSpPr txBox="1">
            <a:spLocks noGrp="1"/>
          </p:cNvSpPr>
          <p:nvPr/>
        </p:nvSpPr>
        <p:spPr bwMode="auto">
          <a:xfrm>
            <a:off x="12325350" y="9296400"/>
            <a:ext cx="214313" cy="3460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>
            <a:spAutoFit/>
          </a:bodyPr>
          <a:lstStyle/>
          <a:p>
            <a:pPr algn="ctr" hangingPunct="0"/>
            <a:fld id="{9D6C3EB9-0CB1-4C46-9F8D-C3D7B3391EF0}" type="slidenum">
              <a:rPr lang="ru-RU" sz="1600" b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algn="ctr" hangingPunct="0"/>
              <a:t>7</a:t>
            </a:fld>
            <a:endParaRPr lang="ru-RU" sz="1600" b="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562" name="Rectangle 12"/>
          <p:cNvSpPr>
            <a:spLocks noChangeArrowheads="1"/>
          </p:cNvSpPr>
          <p:nvPr/>
        </p:nvSpPr>
        <p:spPr bwMode="auto">
          <a:xfrm>
            <a:off x="669925" y="2500313"/>
            <a:ext cx="12025313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/>
              <a:t>Создаем окружение  и пользователя в </a:t>
            </a:r>
            <a:r>
              <a:rPr lang="en-US"/>
              <a:t>kube</a:t>
            </a:r>
            <a:r>
              <a:rPr lang="ru-RU"/>
              <a:t> для деплоя</a:t>
            </a:r>
          </a:p>
          <a:p>
            <a:pPr defTabSz="914400"/>
            <a:r>
              <a:rPr lang="ru-RU">
                <a:hlinkClick r:id="rId5"/>
              </a:rPr>
              <a:t>https://github.com/centosadmin/slurm/blob/master/practice/ci-cd/setup.sh</a:t>
            </a:r>
            <a:endParaRPr lang="en-US"/>
          </a:p>
          <a:p>
            <a:pPr defTabSz="914400"/>
            <a:endParaRPr lang="en-US"/>
          </a:p>
          <a:p>
            <a:pPr defTabSz="914400"/>
            <a:r>
              <a:rPr lang="ru-RU"/>
              <a:t>Создаем </a:t>
            </a:r>
            <a:r>
              <a:rPr lang="en-US"/>
              <a:t>Deploy Token </a:t>
            </a:r>
            <a:r>
              <a:rPr lang="ru-RU"/>
              <a:t>в </a:t>
            </a:r>
            <a:r>
              <a:rPr lang="en-US"/>
              <a:t>Gitlab</a:t>
            </a:r>
          </a:p>
          <a:p>
            <a:pPr defTabSz="914400"/>
            <a:r>
              <a:rPr lang="en-US">
                <a:hlinkClick r:id="rId6"/>
              </a:rPr>
              <a:t>https://gitlab.slurm.io/slurm.io/example/settings/repository</a:t>
            </a:r>
            <a:endParaRPr lang="en-US"/>
          </a:p>
          <a:p>
            <a:pPr defTabSz="914400"/>
            <a:endParaRPr lang="en-US"/>
          </a:p>
          <a:p>
            <a:pPr defTabSz="914400"/>
            <a:r>
              <a:rPr lang="ru-RU"/>
              <a:t>Прописываем как секрет</a:t>
            </a:r>
          </a:p>
          <a:p>
            <a:pPr defTabSz="914400"/>
            <a:r>
              <a:rPr lang="ru-RU" b="0"/>
              <a:t>kubectl create secret docker-registry --docker-username 'YYYY' --docker-password 'xxxxxxxxxx' --docker-server &lt;$CI_REGISTRY&gt; --docker-email 'admin@slurm.io' &lt;$CI_PROJECT_PATH_SLUG&gt;-gitlab-registry --namespace &lt;$CI_PROJECT_PATH_SLUG-$CI_ENVIRONMENT_NAME&gt; </a:t>
            </a:r>
            <a:r>
              <a:rPr lang="ru-RU"/>
              <a:t/>
            </a:r>
            <a:br>
              <a:rPr lang="ru-RU"/>
            </a:br>
            <a:endParaRPr lang="en-US"/>
          </a:p>
          <a:p>
            <a:pPr defTabSz="914400"/>
            <a:r>
              <a:rPr lang="ru-RU"/>
              <a:t>Указываем в </a:t>
            </a:r>
            <a:r>
              <a:rPr lang="en-US"/>
              <a:t>ImagePullSecrets: </a:t>
            </a:r>
            <a:r>
              <a:rPr lang="ru-RU"/>
              <a:t>в </a:t>
            </a:r>
            <a:r>
              <a:rPr lang="en-US"/>
              <a:t>deployment</a:t>
            </a:r>
          </a:p>
          <a:p>
            <a:pPr defTabSz="914400"/>
            <a:r>
              <a:rPr lang="ru-RU" b="0"/>
              <a:t>imagePullSecrets:</a:t>
            </a:r>
            <a:endParaRPr lang="en-US" b="0"/>
          </a:p>
          <a:p>
            <a:pPr defTabSz="914400"/>
            <a:r>
              <a:rPr lang="en-US" b="0"/>
              <a:t>  </a:t>
            </a:r>
            <a:r>
              <a:rPr lang="ru-RU" b="0"/>
              <a:t> - name: &lt;$CI_PROJECT_PATH_SLUG&gt;-gitlab-registry</a:t>
            </a:r>
            <a:r>
              <a:rPr lang="ru-RU"/>
              <a:t> </a:t>
            </a:r>
            <a:endParaRPr lang="en-US"/>
          </a:p>
          <a:p>
            <a:pPr defTabSz="914400"/>
            <a:endParaRPr lang="en-US"/>
          </a:p>
          <a:p>
            <a:pPr defTabSz="914400"/>
            <a:endParaRPr lang="ru-RU"/>
          </a:p>
        </p:txBody>
      </p:sp>
      <p:pic>
        <p:nvPicPr>
          <p:cNvPr id="23563" name="Picture 12" descr="Related image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98025" y="700088"/>
            <a:ext cx="3406775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4578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55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4580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4581" name="Kubernetes"/>
          <p:cNvSpPr txBox="1">
            <a:spLocks noGrp="1"/>
          </p:cNvSpPr>
          <p:nvPr>
            <p:ph type="title" idx="4294967295"/>
          </p:nvPr>
        </p:nvSpPr>
        <p:spPr>
          <a:xfrm>
            <a:off x="381000" y="1003300"/>
            <a:ext cx="5888038" cy="1058863"/>
          </a:xfrm>
        </p:spPr>
        <p:txBody>
          <a:bodyPr anchor="t"/>
          <a:lstStyle/>
          <a:p>
            <a:pPr algn="l" eaLnBrk="1" hangingPunct="1"/>
            <a:r>
              <a:rPr lang="ru-RU" sz="5600" smtClean="0"/>
              <a:t>Секреты</a:t>
            </a:r>
          </a:p>
        </p:txBody>
      </p:sp>
      <p:sp>
        <p:nvSpPr>
          <p:cNvPr id="24582" name="Immutable…"/>
          <p:cNvSpPr txBox="1">
            <a:spLocks noGrp="1"/>
          </p:cNvSpPr>
          <p:nvPr>
            <p:ph type="body" sz="half" idx="4294967295"/>
          </p:nvPr>
        </p:nvSpPr>
        <p:spPr>
          <a:xfrm>
            <a:off x="525463" y="2139950"/>
            <a:ext cx="11737975" cy="630555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800" smtClean="0"/>
              <a:t>Хранятся в </a:t>
            </a:r>
            <a:r>
              <a:rPr lang="en-US" sz="2800" smtClean="0"/>
              <a:t>kube secrets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sz="240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 smtClean="0"/>
              <a:t>kubectl create secret generic slurmio --from-literal secret-key-base=‘XXXXXXXXXXXXXXXXXXXXXXXXXXXXXXXXXXXXXXXXXXXXXXXXX’ </a:t>
            </a:r>
            <a:endParaRPr lang="en-US" sz="240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smtClean="0"/>
              <a:t>     -</a:t>
            </a:r>
            <a:r>
              <a:rPr lang="ru-RU" sz="2400" smtClean="0"/>
              <a:t>-from-literal db-user=‘XXXXXXXXXXXXXXXXX’ </a:t>
            </a:r>
            <a:endParaRPr lang="en-US" sz="240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smtClean="0"/>
              <a:t>     </a:t>
            </a:r>
            <a:r>
              <a:rPr lang="ru-RU" sz="2400" smtClean="0"/>
              <a:t>--from-literal login-password=‘xxxxxxx’ --namespace slurm-io-production </a:t>
            </a:r>
            <a:endParaRPr lang="en-US" sz="240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sz="280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800" smtClean="0"/>
              <a:t>При деплое подставляются в </a:t>
            </a:r>
            <a:r>
              <a:rPr lang="en-US" sz="2800" smtClean="0"/>
              <a:t>env </a:t>
            </a:r>
            <a:r>
              <a:rPr lang="ru-RU" sz="2800" smtClean="0"/>
              <a:t>контейнера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smtClean="0"/>
              <a:t>helm </a:t>
            </a:r>
            <a:r>
              <a:rPr lang="ru-RU" sz="2800" smtClean="0"/>
              <a:t>генерирует из списка в темплейте</a:t>
            </a:r>
            <a:endParaRPr lang="en-US" sz="280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sz="280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 smtClean="0"/>
              <a:t>- name: LOGIN_PASSWORD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400" smtClean="0"/>
              <a:t>      valueFrom: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400" smtClean="0"/>
              <a:t>          secretKeyRef: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400" smtClean="0"/>
              <a:t>              key: login-password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400" smtClean="0"/>
              <a:t>              name: slurmio</a:t>
            </a:r>
            <a:endParaRPr lang="ru-RU" sz="2800" smtClean="0"/>
          </a:p>
        </p:txBody>
      </p:sp>
      <p:sp>
        <p:nvSpPr>
          <p:cNvPr id="159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4584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24585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4586" name="Номер слайда"/>
          <p:cNvSpPr txBox="1">
            <a:spLocks noGrp="1"/>
          </p:cNvSpPr>
          <p:nvPr/>
        </p:nvSpPr>
        <p:spPr bwMode="auto">
          <a:xfrm>
            <a:off x="12325350" y="9296400"/>
            <a:ext cx="214313" cy="3460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>
            <a:spAutoFit/>
          </a:bodyPr>
          <a:lstStyle/>
          <a:p>
            <a:pPr algn="ctr" hangingPunct="0"/>
            <a:fld id="{3DE0256A-3253-4630-AD75-C6E148650FF4}" type="slidenum">
              <a:rPr lang="ru-RU" sz="1600" b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algn="ctr" hangingPunct="0"/>
              <a:t>8</a:t>
            </a:fld>
            <a:endParaRPr lang="ru-RU" sz="1600" b="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4587" name="Picture 12" descr="Related imag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98025" y="700088"/>
            <a:ext cx="3406775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5602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55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5604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5605" name="Kubernetes"/>
          <p:cNvSpPr txBox="1">
            <a:spLocks noGrp="1"/>
          </p:cNvSpPr>
          <p:nvPr>
            <p:ph type="title" idx="4294967295"/>
          </p:nvPr>
        </p:nvSpPr>
        <p:spPr>
          <a:xfrm>
            <a:off x="381000" y="1003300"/>
            <a:ext cx="5888038" cy="1058863"/>
          </a:xfrm>
        </p:spPr>
        <p:txBody>
          <a:bodyPr anchor="t"/>
          <a:lstStyle/>
          <a:p>
            <a:pPr algn="l" eaLnBrk="1" hangingPunct="1"/>
            <a:r>
              <a:rPr lang="en-US" sz="5600" smtClean="0"/>
              <a:t>Deploy</a:t>
            </a:r>
            <a:r>
              <a:rPr lang="ru-RU" sz="5600" smtClean="0"/>
              <a:t/>
            </a:r>
            <a:br>
              <a:rPr lang="ru-RU" sz="5600" smtClean="0"/>
            </a:br>
            <a:endParaRPr lang="ru-RU" sz="5600" smtClean="0"/>
          </a:p>
        </p:txBody>
      </p:sp>
      <p:sp>
        <p:nvSpPr>
          <p:cNvPr id="159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5607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25608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5609" name="Номер слайда"/>
          <p:cNvSpPr txBox="1">
            <a:spLocks noGrp="1"/>
          </p:cNvSpPr>
          <p:nvPr/>
        </p:nvSpPr>
        <p:spPr bwMode="auto">
          <a:xfrm>
            <a:off x="12325350" y="9296400"/>
            <a:ext cx="214313" cy="3460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>
            <a:spAutoFit/>
          </a:bodyPr>
          <a:lstStyle/>
          <a:p>
            <a:pPr algn="ctr" hangingPunct="0"/>
            <a:fld id="{51575079-8991-4960-9420-3807035D37F6}" type="slidenum">
              <a:rPr lang="ru-RU" sz="1600" b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algn="ctr" hangingPunct="0"/>
              <a:t>9</a:t>
            </a:fld>
            <a:endParaRPr lang="ru-RU" sz="1600" b="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610" name="Rectangle 12"/>
          <p:cNvSpPr>
            <a:spLocks noChangeArrowheads="1"/>
          </p:cNvSpPr>
          <p:nvPr/>
        </p:nvSpPr>
        <p:spPr bwMode="auto">
          <a:xfrm>
            <a:off x="669925" y="2500313"/>
            <a:ext cx="12025313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/>
              <a:t>Запускаем </a:t>
            </a:r>
            <a:r>
              <a:rPr lang="en-US"/>
              <a:t>helm</a:t>
            </a:r>
            <a:r>
              <a:rPr lang="ru-RU"/>
              <a:t> из образа centosadmin/kubernetes-helm:v2.9 </a:t>
            </a:r>
            <a:br>
              <a:rPr lang="ru-RU"/>
            </a:br>
            <a:endParaRPr lang="ru-RU"/>
          </a:p>
          <a:p>
            <a:pPr defTabSz="914400"/>
            <a:r>
              <a:rPr lang="ru-RU"/>
              <a:t>Настраиваем контекст доступа</a:t>
            </a:r>
            <a:endParaRPr lang="en-US"/>
          </a:p>
          <a:p>
            <a:pPr defTabSz="914400"/>
            <a:r>
              <a:rPr lang="ru-RU" b="0"/>
              <a:t>kubectl config set-cluster k8s --insecure-skip-tls-verify=true --server=$K8S_API_URL kubectl config set-credentials ci --token=$K8S_CI_TOKEN</a:t>
            </a:r>
            <a:endParaRPr lang="en-US" b="0"/>
          </a:p>
          <a:p>
            <a:pPr defTabSz="914400"/>
            <a:r>
              <a:rPr lang="ru-RU" b="0"/>
              <a:t>kubectl config set-context ci --cluster=k8s --user=ci</a:t>
            </a:r>
            <a:endParaRPr lang="en-US" b="0"/>
          </a:p>
          <a:p>
            <a:pPr defTabSz="914400"/>
            <a:r>
              <a:rPr lang="ru-RU" b="0"/>
              <a:t>kubectl config use-context ci</a:t>
            </a:r>
            <a:r>
              <a:rPr lang="ru-RU"/>
              <a:t> </a:t>
            </a:r>
            <a:endParaRPr lang="en-US"/>
          </a:p>
          <a:p>
            <a:pPr defTabSz="914400"/>
            <a:endParaRPr lang="en-US"/>
          </a:p>
          <a:p>
            <a:pPr defTabSz="914400"/>
            <a:r>
              <a:rPr lang="en-US"/>
              <a:t>helm upgrade</a:t>
            </a:r>
            <a:endParaRPr lang="ru-RU"/>
          </a:p>
          <a:p>
            <a:pPr defTabSz="914400"/>
            <a:r>
              <a:rPr lang="ru-RU" b="0"/>
              <a:t>helm upgrade --install $CI_PROJECT_PATH_SLUG .helm</a:t>
            </a:r>
            <a:r>
              <a:rPr lang="en-US" b="0"/>
              <a:t> \</a:t>
            </a:r>
          </a:p>
          <a:p>
            <a:pPr defTabSz="914400"/>
            <a:r>
              <a:rPr lang="ru-RU" b="0"/>
              <a:t> --set image=$CI_REGISTRY/$CI_PROJECT_NAMESPACE/$CI_PROJECT_NAME </a:t>
            </a:r>
            <a:r>
              <a:rPr lang="en-US" b="0"/>
              <a:t>\</a:t>
            </a:r>
          </a:p>
          <a:p>
            <a:pPr defTabSz="914400"/>
            <a:r>
              <a:rPr lang="en-US" b="0"/>
              <a:t> </a:t>
            </a:r>
            <a:r>
              <a:rPr lang="ru-RU" b="0"/>
              <a:t>--set imageTag=$CI_COMMIT_REF_SLUG.$CI_PIPELINE_ID </a:t>
            </a:r>
            <a:r>
              <a:rPr lang="en-US" b="0"/>
              <a:t>\</a:t>
            </a:r>
          </a:p>
          <a:p>
            <a:pPr defTabSz="914400"/>
            <a:r>
              <a:rPr lang="en-US" b="0"/>
              <a:t> </a:t>
            </a:r>
            <a:r>
              <a:rPr lang="ru-RU" b="0"/>
              <a:t>--wait --timeout 180 --debug </a:t>
            </a:r>
            <a:r>
              <a:rPr lang="en-US" b="0"/>
              <a:t>\</a:t>
            </a:r>
          </a:p>
          <a:p>
            <a:pPr defTabSz="914400"/>
            <a:r>
              <a:rPr lang="en-US" b="0"/>
              <a:t> </a:t>
            </a:r>
            <a:r>
              <a:rPr lang="ru-RU" b="0"/>
              <a:t>--namespace $CI_PROJECT_PATH_SLUG-$CI_ENVIRONMENT_NAME </a:t>
            </a:r>
            <a:r>
              <a:rPr lang="en-US" b="0"/>
              <a:t>\</a:t>
            </a:r>
          </a:p>
          <a:p>
            <a:pPr defTabSz="914400"/>
            <a:r>
              <a:rPr lang="en-US" b="0"/>
              <a:t> </a:t>
            </a:r>
            <a:r>
              <a:rPr lang="ru-RU" b="0"/>
              <a:t>--tiller-namespace=$CI_PROJECT_PATH_SLUG-$CI_ENVIRONMENT_NAME </a:t>
            </a:r>
            <a:r>
              <a:rPr lang="ru-RU"/>
              <a:t/>
            </a:r>
            <a:br>
              <a:rPr lang="ru-RU"/>
            </a:br>
            <a:endParaRPr lang="en-US"/>
          </a:p>
        </p:txBody>
      </p:sp>
      <p:sp>
        <p:nvSpPr>
          <p:cNvPr id="25611" name="AutoShape 13" descr="Related image"/>
          <p:cNvSpPr>
            <a:spLocks noChangeAspect="1" noChangeArrowheads="1"/>
          </p:cNvSpPr>
          <p:nvPr/>
        </p:nvSpPr>
        <p:spPr bwMode="auto">
          <a:xfrm>
            <a:off x="4573588" y="2871788"/>
            <a:ext cx="385762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2" name="AutoShape 15" descr="Related image"/>
          <p:cNvSpPr>
            <a:spLocks noChangeAspect="1" noChangeArrowheads="1"/>
          </p:cNvSpPr>
          <p:nvPr/>
        </p:nvSpPr>
        <p:spPr bwMode="auto">
          <a:xfrm>
            <a:off x="4573588" y="2871788"/>
            <a:ext cx="385762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3" name="AutoShape 17" descr="Related image"/>
          <p:cNvSpPr>
            <a:spLocks noChangeAspect="1" noChangeArrowheads="1"/>
          </p:cNvSpPr>
          <p:nvPr/>
        </p:nvSpPr>
        <p:spPr bwMode="auto">
          <a:xfrm>
            <a:off x="4573588" y="2871788"/>
            <a:ext cx="385762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5614" name="Picture 15" descr="Related imag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98025" y="700088"/>
            <a:ext cx="3406775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7650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55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7652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7653" name="Kubernetes"/>
          <p:cNvSpPr txBox="1">
            <a:spLocks noGrp="1"/>
          </p:cNvSpPr>
          <p:nvPr>
            <p:ph type="title" idx="4294967295"/>
          </p:nvPr>
        </p:nvSpPr>
        <p:spPr>
          <a:xfrm>
            <a:off x="381000" y="1003300"/>
            <a:ext cx="5888038" cy="1058863"/>
          </a:xfrm>
        </p:spPr>
        <p:txBody>
          <a:bodyPr anchor="t"/>
          <a:lstStyle/>
          <a:p>
            <a:pPr algn="l" eaLnBrk="1" hangingPunct="1"/>
            <a:r>
              <a:rPr lang="en-US" sz="5600" smtClean="0"/>
              <a:t>Deploy</a:t>
            </a:r>
            <a:r>
              <a:rPr lang="ru-RU" sz="5600" smtClean="0"/>
              <a:t/>
            </a:r>
            <a:br>
              <a:rPr lang="ru-RU" sz="5600" smtClean="0"/>
            </a:br>
            <a:endParaRPr lang="ru-RU" sz="5600" smtClean="0"/>
          </a:p>
        </p:txBody>
      </p:sp>
      <p:sp>
        <p:nvSpPr>
          <p:cNvPr id="159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7655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27656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7657" name="Номер слайда"/>
          <p:cNvSpPr txBox="1">
            <a:spLocks noGrp="1"/>
          </p:cNvSpPr>
          <p:nvPr/>
        </p:nvSpPr>
        <p:spPr bwMode="auto">
          <a:xfrm>
            <a:off x="12269788" y="9296400"/>
            <a:ext cx="327025" cy="3460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>
            <a:spAutoFit/>
          </a:bodyPr>
          <a:lstStyle/>
          <a:p>
            <a:pPr algn="ctr" hangingPunct="0"/>
            <a:fld id="{84864529-54B5-45DA-9103-5CA2C7A14576}" type="slidenum">
              <a:rPr lang="ru-RU" sz="1600" b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algn="ctr" hangingPunct="0"/>
              <a:t>10</a:t>
            </a:fld>
            <a:endParaRPr lang="ru-RU" sz="1600" b="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658" name="Rectangle 12"/>
          <p:cNvSpPr>
            <a:spLocks noChangeArrowheads="1"/>
          </p:cNvSpPr>
          <p:nvPr/>
        </p:nvSpPr>
        <p:spPr bwMode="auto">
          <a:xfrm>
            <a:off x="454025" y="2789238"/>
            <a:ext cx="11882438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3200"/>
              <a:t>|| (</a:t>
            </a:r>
            <a:r>
              <a:rPr lang="ru-RU" sz="3200">
                <a:solidFill>
                  <a:schemeClr val="hlink"/>
                </a:solidFill>
              </a:rPr>
              <a:t>helm</a:t>
            </a:r>
            <a:r>
              <a:rPr lang="ru-RU" sz="3200"/>
              <a:t> history </a:t>
            </a:r>
            <a:r>
              <a:rPr lang="ru-RU" sz="3200">
                <a:solidFill>
                  <a:srgbClr val="009900"/>
                </a:solidFill>
              </a:rPr>
              <a:t>--max</a:t>
            </a:r>
            <a:r>
              <a:rPr lang="ru-RU" sz="3200"/>
              <a:t> 2 </a:t>
            </a:r>
            <a:r>
              <a:rPr lang="en-US" sz="3200"/>
              <a:t>\</a:t>
            </a:r>
          </a:p>
          <a:p>
            <a:pPr defTabSz="914400"/>
            <a:r>
              <a:rPr lang="ru-RU" sz="3200">
                <a:solidFill>
                  <a:srgbClr val="009900"/>
                </a:solidFill>
              </a:rPr>
              <a:t>--tiller-namespace</a:t>
            </a:r>
            <a:r>
              <a:rPr lang="ru-RU" sz="3200">
                <a:solidFill>
                  <a:schemeClr val="accent2"/>
                </a:solidFill>
              </a:rPr>
              <a:t>=$CI_PROJECT_PATH_SLUG-$CI_ENVIRONMENT_NAME</a:t>
            </a:r>
            <a:r>
              <a:rPr lang="ru-RU" sz="3200"/>
              <a:t> </a:t>
            </a:r>
            <a:r>
              <a:rPr lang="en-US" sz="3200"/>
              <a:t>\</a:t>
            </a:r>
          </a:p>
          <a:p>
            <a:pPr defTabSz="914400"/>
            <a:r>
              <a:rPr lang="ru-RU" sz="3200">
                <a:solidFill>
                  <a:schemeClr val="accent2"/>
                </a:solidFill>
              </a:rPr>
              <a:t>$CI_PROJECT_PATH_SLUG</a:t>
            </a:r>
            <a:r>
              <a:rPr lang="ru-RU" sz="3200"/>
              <a:t> |</a:t>
            </a:r>
            <a:r>
              <a:rPr lang="en-US" sz="3200"/>
              <a:t> \</a:t>
            </a:r>
          </a:p>
          <a:p>
            <a:pPr defTabSz="914400"/>
            <a:r>
              <a:rPr lang="ru-RU" sz="3200">
                <a:solidFill>
                  <a:schemeClr val="hlink"/>
                </a:solidFill>
              </a:rPr>
              <a:t>head</a:t>
            </a:r>
            <a:r>
              <a:rPr lang="ru-RU" sz="3200"/>
              <a:t> -n 2 | </a:t>
            </a:r>
            <a:r>
              <a:rPr lang="en-US" sz="3200"/>
              <a:t>\</a:t>
            </a:r>
          </a:p>
          <a:p>
            <a:pPr defTabSz="914400"/>
            <a:r>
              <a:rPr lang="ru-RU" sz="3200">
                <a:solidFill>
                  <a:schemeClr val="hlink"/>
                </a:solidFill>
              </a:rPr>
              <a:t>tail</a:t>
            </a:r>
            <a:r>
              <a:rPr lang="ru-RU" sz="3200"/>
              <a:t> -n 1 | </a:t>
            </a:r>
            <a:r>
              <a:rPr lang="en-US" sz="3200"/>
              <a:t>\</a:t>
            </a:r>
          </a:p>
          <a:p>
            <a:pPr defTabSz="914400"/>
            <a:r>
              <a:rPr lang="ru-RU" sz="3200">
                <a:solidFill>
                  <a:schemeClr val="hlink"/>
                </a:solidFill>
              </a:rPr>
              <a:t>awk</a:t>
            </a:r>
            <a:r>
              <a:rPr lang="ru-RU" sz="3200"/>
              <a:t> "{print \$1}" | </a:t>
            </a:r>
            <a:r>
              <a:rPr lang="en-US" sz="3200"/>
              <a:t>\</a:t>
            </a:r>
          </a:p>
          <a:p>
            <a:pPr defTabSz="914400"/>
            <a:r>
              <a:rPr lang="ru-RU" sz="3200">
                <a:solidFill>
                  <a:schemeClr val="hlink"/>
                </a:solidFill>
              </a:rPr>
              <a:t>xargs helm</a:t>
            </a:r>
            <a:r>
              <a:rPr lang="ru-RU" sz="3200"/>
              <a:t> rollback </a:t>
            </a:r>
            <a:r>
              <a:rPr lang="en-US" sz="3200"/>
              <a:t>\</a:t>
            </a:r>
          </a:p>
          <a:p>
            <a:pPr defTabSz="914400"/>
            <a:r>
              <a:rPr lang="ru-RU" sz="3200">
                <a:solidFill>
                  <a:srgbClr val="009900"/>
                </a:solidFill>
              </a:rPr>
              <a:t>--tiller-namespace</a:t>
            </a:r>
            <a:r>
              <a:rPr lang="ru-RU" sz="3200">
                <a:solidFill>
                  <a:schemeClr val="accent2"/>
                </a:solidFill>
              </a:rPr>
              <a:t>=$CI_PROJECT_PATH_SLUG-$CI_ENVIRONMENT_NAME</a:t>
            </a:r>
            <a:r>
              <a:rPr lang="ru-RU" sz="3200"/>
              <a:t> </a:t>
            </a:r>
            <a:r>
              <a:rPr lang="en-US" sz="3200"/>
              <a:t>\</a:t>
            </a:r>
          </a:p>
          <a:p>
            <a:pPr defTabSz="914400"/>
            <a:r>
              <a:rPr lang="ru-RU" sz="3200">
                <a:solidFill>
                  <a:schemeClr val="accent2"/>
                </a:solidFill>
              </a:rPr>
              <a:t>$CI_PROJECT_PATH_SLUG</a:t>
            </a:r>
            <a:r>
              <a:rPr lang="ru-RU" sz="3200"/>
              <a:t> &amp;&amp; </a:t>
            </a:r>
            <a:r>
              <a:rPr lang="ru-RU" sz="3200">
                <a:solidFill>
                  <a:schemeClr val="hlink"/>
                </a:solidFill>
              </a:rPr>
              <a:t>exit</a:t>
            </a:r>
            <a:r>
              <a:rPr lang="ru-RU" sz="3200"/>
              <a:t> 1)</a:t>
            </a:r>
          </a:p>
        </p:txBody>
      </p:sp>
      <p:pic>
        <p:nvPicPr>
          <p:cNvPr id="27659" name="Picture 12" descr="Related imag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43"/>
          <a:stretch>
            <a:fillRect/>
          </a:stretch>
        </p:blipFill>
        <p:spPr bwMode="auto">
          <a:xfrm>
            <a:off x="11398250" y="700088"/>
            <a:ext cx="160655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"/>
          <p:cNvSpPr/>
          <p:nvPr/>
        </p:nvSpPr>
        <p:spPr>
          <a:xfrm>
            <a:off x="0" y="0"/>
            <a:ext cx="13004800" cy="639763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6626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" y="-2090738"/>
            <a:ext cx="2706688" cy="270510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55" name="Прямоугольник"/>
          <p:cNvSpPr/>
          <p:nvPr/>
        </p:nvSpPr>
        <p:spPr>
          <a:xfrm>
            <a:off x="0" y="9136063"/>
            <a:ext cx="13004800" cy="639762"/>
          </a:xfrm>
          <a:prstGeom prst="rect">
            <a:avLst/>
          </a:prstGeom>
          <a:solidFill>
            <a:srgbClr val="0010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5E5E5E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6628" name="Слёрм в цвете прозрачный 1.png" descr="Слёрм в цвете прозрачный 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6525"/>
            <a:ext cx="798512" cy="34131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6629" name="Kubernetes"/>
          <p:cNvSpPr txBox="1">
            <a:spLocks noGrp="1"/>
          </p:cNvSpPr>
          <p:nvPr>
            <p:ph type="title" idx="4294967295"/>
          </p:nvPr>
        </p:nvSpPr>
        <p:spPr>
          <a:xfrm>
            <a:off x="381000" y="1003300"/>
            <a:ext cx="5888038" cy="1058863"/>
          </a:xfrm>
        </p:spPr>
        <p:txBody>
          <a:bodyPr anchor="t"/>
          <a:lstStyle/>
          <a:p>
            <a:pPr algn="l" eaLnBrk="1" hangingPunct="1"/>
            <a:r>
              <a:rPr lang="en-US" sz="5600" smtClean="0"/>
              <a:t>Helm chart</a:t>
            </a:r>
            <a:r>
              <a:rPr lang="ru-RU" sz="5600" smtClean="0"/>
              <a:t/>
            </a:r>
            <a:br>
              <a:rPr lang="ru-RU" sz="5600" smtClean="0"/>
            </a:br>
            <a:endParaRPr lang="ru-RU" sz="5600" smtClean="0"/>
          </a:p>
        </p:txBody>
      </p:sp>
      <p:sp>
        <p:nvSpPr>
          <p:cNvPr id="159" name="Прямоугольник"/>
          <p:cNvSpPr/>
          <p:nvPr/>
        </p:nvSpPr>
        <p:spPr>
          <a:xfrm>
            <a:off x="-101600" y="1103313"/>
            <a:ext cx="209550" cy="8588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00" b="0" kern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6631" name="slurm.io"/>
          <p:cNvSpPr txBox="1">
            <a:spLocks noChangeArrowheads="1"/>
          </p:cNvSpPr>
          <p:nvPr/>
        </p:nvSpPr>
        <p:spPr bwMode="auto">
          <a:xfrm>
            <a:off x="368300" y="9220200"/>
            <a:ext cx="969963" cy="4000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 anchor="ctr">
            <a:spAutoFit/>
          </a:bodyPr>
          <a:lstStyle/>
          <a:p>
            <a:pPr hangingPunct="0"/>
            <a:r>
              <a:rPr lang="ru-RU" sz="2000" b="0" u="sng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slurm.io</a:t>
            </a:r>
          </a:p>
        </p:txBody>
      </p:sp>
      <p:pic>
        <p:nvPicPr>
          <p:cNvPr id="26632" name="82_MTM0_.jpg" descr="82_MTM0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63475" y="9296400"/>
            <a:ext cx="1057275" cy="10572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6633" name="Номер слайда"/>
          <p:cNvSpPr txBox="1">
            <a:spLocks noGrp="1"/>
          </p:cNvSpPr>
          <p:nvPr/>
        </p:nvSpPr>
        <p:spPr bwMode="auto">
          <a:xfrm>
            <a:off x="12269788" y="9296400"/>
            <a:ext cx="327025" cy="3460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50800" tIns="50800" rIns="50800" bIns="50800">
            <a:spAutoFit/>
          </a:bodyPr>
          <a:lstStyle/>
          <a:p>
            <a:pPr algn="ctr" hangingPunct="0"/>
            <a:fld id="{28E986D8-1855-4E97-95BC-55BAB71208E3}" type="slidenum">
              <a:rPr lang="ru-RU" sz="1600" b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algn="ctr" hangingPunct="0"/>
              <a:t>11</a:t>
            </a:fld>
            <a:endParaRPr lang="ru-RU" sz="1600" b="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669925" y="2500313"/>
            <a:ext cx="12025313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/>
              <a:t>image: </a:t>
            </a:r>
          </a:p>
          <a:p>
            <a:pPr defTabSz="914400"/>
            <a:r>
              <a:rPr lang="en-US"/>
              <a:t>imageTag: </a:t>
            </a:r>
          </a:p>
          <a:p>
            <a:pPr defTabSz="914400"/>
            <a:r>
              <a:rPr lang="en-US"/>
              <a:t>imagePullSecret:</a:t>
            </a:r>
          </a:p>
          <a:p>
            <a:pPr defTabSz="914400"/>
            <a:endParaRPr lang="en-US"/>
          </a:p>
          <a:p>
            <a:pPr defTabSz="914400"/>
            <a:r>
              <a:rPr lang="en-US"/>
              <a:t>env:</a:t>
            </a:r>
          </a:p>
          <a:p>
            <a:pPr defTabSz="914400"/>
            <a:r>
              <a:rPr lang="en-US"/>
              <a:t>  NAME: value   </a:t>
            </a:r>
          </a:p>
          <a:p>
            <a:pPr defTabSz="914400"/>
            <a:r>
              <a:rPr lang="en-US"/>
              <a:t>любое количество переменных с их значениями по одному на строчку (будут добавлены в деплоймент)</a:t>
            </a:r>
          </a:p>
          <a:p>
            <a:pPr defTabSz="914400"/>
            <a:endParaRPr lang="en-US"/>
          </a:p>
          <a:p>
            <a:pPr defTabSz="914400"/>
            <a:r>
              <a:rPr lang="en-US"/>
              <a:t>envSecret:</a:t>
            </a:r>
          </a:p>
          <a:p>
            <a:pPr defTabSz="914400"/>
            <a:r>
              <a:rPr lang="en-US"/>
              <a:t>  NAME: secret-name    см. описание выше</a:t>
            </a:r>
          </a:p>
          <a:p>
            <a:pPr defTabSz="914400"/>
            <a:r>
              <a:rPr lang="ru-RU"/>
              <a:t>Секретные переменные, значения будут подставлены из </a:t>
            </a:r>
            <a:r>
              <a:rPr lang="en-US"/>
              <a:t>secret-name</a:t>
            </a:r>
          </a:p>
          <a:p>
            <a:pPr defTabSz="914400"/>
            <a:endParaRPr lang="en-US"/>
          </a:p>
          <a:p>
            <a:pPr defTabSz="914400"/>
            <a:r>
              <a:rPr lang="en-US"/>
              <a:t>…</a:t>
            </a:r>
          </a:p>
        </p:txBody>
      </p:sp>
      <p:sp>
        <p:nvSpPr>
          <p:cNvPr id="26635" name="AutoShape 13" descr="Related image"/>
          <p:cNvSpPr>
            <a:spLocks noChangeAspect="1" noChangeArrowheads="1"/>
          </p:cNvSpPr>
          <p:nvPr/>
        </p:nvSpPr>
        <p:spPr bwMode="auto">
          <a:xfrm>
            <a:off x="4573588" y="2871788"/>
            <a:ext cx="385762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36" name="AutoShape 15" descr="Helm"/>
          <p:cNvSpPr>
            <a:spLocks noChangeAspect="1" noChangeArrowheads="1"/>
          </p:cNvSpPr>
          <p:nvPr/>
        </p:nvSpPr>
        <p:spPr bwMode="auto">
          <a:xfrm>
            <a:off x="6350000" y="4724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6637" name="Picture 14" descr="Related imag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843"/>
          <a:stretch>
            <a:fillRect/>
          </a:stretch>
        </p:blipFill>
        <p:spPr bwMode="auto">
          <a:xfrm>
            <a:off x="11398250" y="700088"/>
            <a:ext cx="160655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358</Words>
  <PresentationFormat>Произвольный</PresentationFormat>
  <Paragraphs>122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Helvetica Neue</vt:lpstr>
      <vt:lpstr>Arial</vt:lpstr>
      <vt:lpstr>Helvetica Neue Medium</vt:lpstr>
      <vt:lpstr>Helvetica Neue Light</vt:lpstr>
      <vt:lpstr>Helvetica Neue Thin</vt:lpstr>
      <vt:lpstr>Helvetica Light</vt:lpstr>
      <vt:lpstr>White</vt:lpstr>
      <vt:lpstr>White</vt:lpstr>
      <vt:lpstr>White</vt:lpstr>
      <vt:lpstr>Gitlab CI/CD</vt:lpstr>
      <vt:lpstr>Установка гитлаба</vt:lpstr>
      <vt:lpstr>Обслуживание</vt:lpstr>
      <vt:lpstr>Установка gitlab-runner</vt:lpstr>
      <vt:lpstr>Этапы CI/CD pdf c подробностями</vt:lpstr>
      <vt:lpstr>Test </vt:lpstr>
      <vt:lpstr>Deploy </vt:lpstr>
      <vt:lpstr>Секреты</vt:lpstr>
      <vt:lpstr>Deploy </vt:lpstr>
      <vt:lpstr>Deploy </vt:lpstr>
      <vt:lpstr>Helm chart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развертывания инфраструктуры. Ansible</dc:title>
  <cp:lastModifiedBy>Admin</cp:lastModifiedBy>
  <cp:revision>12</cp:revision>
  <dcterms:modified xsi:type="dcterms:W3CDTF">2018-08-01T20:53:00Z</dcterms:modified>
</cp:coreProperties>
</file>